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8" r:id="rId3"/>
    <p:sldId id="291" r:id="rId4"/>
    <p:sldId id="292" r:id="rId5"/>
    <p:sldId id="294" r:id="rId6"/>
    <p:sldId id="295" r:id="rId7"/>
    <p:sldId id="296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C2424"/>
    <a:srgbClr val="FFFFFF"/>
    <a:srgbClr val="A11818"/>
    <a:srgbClr val="61616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 horzBarState="maximized">
    <p:restoredLeft sz="15629" autoAdjust="0"/>
    <p:restoredTop sz="92523" autoAdjust="0"/>
  </p:normalViewPr>
  <p:slideViewPr>
    <p:cSldViewPr snapToObjects="1">
      <p:cViewPr>
        <p:scale>
          <a:sx n="150" d="100"/>
          <a:sy n="150" d="100"/>
        </p:scale>
        <p:origin x="-1296" y="3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08EFE-97C4-3947-AF5E-DA88A5C8838A}" type="datetimeFigureOut">
              <a:rPr lang="en-US" smtClean="0"/>
              <a:pPr/>
              <a:t>4/18/12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C641F-D8D6-7242-AE5B-ADEC3252BC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C641F-D8D6-7242-AE5B-ADEC3252BC1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EC2424"/>
              </a:buCl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1_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143000"/>
            <a:ext cx="8042276" cy="5562600"/>
          </a:xfrm>
        </p:spPr>
        <p:txBody>
          <a:bodyPr/>
          <a:lstStyle>
            <a:lvl1pPr>
              <a:buClr>
                <a:srgbClr val="EC2424"/>
              </a:buCl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143000"/>
            <a:ext cx="3840480" cy="50292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143000"/>
            <a:ext cx="3840480" cy="50292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_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143000"/>
            <a:ext cx="3840480" cy="5486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143000"/>
            <a:ext cx="3840480" cy="5486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1_Title Only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143000"/>
            <a:ext cx="8042276" cy="5181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i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rgbClr val="EC2424"/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rgbClr val="A11818"/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rgbClr val="EC2424"/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rgbClr val="A11818"/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rgbClr val="EC2424"/>
        </a:buClr>
        <a:buSzPct val="110000"/>
        <a:buFont typeface="Wingdings 2" pitchFamily="18" charset="2"/>
        <a:buChar char=""/>
        <a:defRPr sz="16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err="1" smtClean="0"/>
              <a:t>Geuvadis</a:t>
            </a:r>
            <a:r>
              <a:rPr lang="en-US" sz="2800" dirty="0" smtClean="0"/>
              <a:t> WP4: </a:t>
            </a:r>
            <a:r>
              <a:rPr lang="en-US" sz="2800" dirty="0" err="1" smtClean="0"/>
              <a:t>RNAseq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Analysis plans and practicalities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581400"/>
            <a:ext cx="6498159" cy="916641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Tuuli Lappalainen</a:t>
            </a:r>
          </a:p>
          <a:p>
            <a:r>
              <a:rPr lang="en-US" sz="1600" dirty="0" smtClean="0"/>
              <a:t>University of Geneva</a:t>
            </a:r>
            <a:endParaRPr lang="en-US" sz="16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50441" y="5865159"/>
            <a:ext cx="6498159" cy="916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en-US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Geuvadis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Analysis Group Meeting, April 17, 2012,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next months of analysis</a:t>
            </a:r>
            <a:endParaRPr lang="en-US" dirty="0"/>
          </a:p>
        </p:txBody>
      </p:sp>
      <p:sp>
        <p:nvSpPr>
          <p:cNvPr id="35" name="Content Placeholder 2"/>
          <p:cNvSpPr>
            <a:spLocks noGrp="1"/>
          </p:cNvSpPr>
          <p:nvPr>
            <p:ph idx="1"/>
          </p:nvPr>
        </p:nvSpPr>
        <p:spPr>
          <a:xfrm>
            <a:off x="549275" y="1143001"/>
            <a:ext cx="8042276" cy="4724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pre-CSHL : first round of analysis to show that</a:t>
            </a:r>
          </a:p>
          <a:p>
            <a:pPr lvl="1"/>
            <a:r>
              <a:rPr lang="en-US" dirty="0" smtClean="0"/>
              <a:t>we have a great dataset</a:t>
            </a:r>
          </a:p>
          <a:p>
            <a:pPr lvl="1"/>
            <a:r>
              <a:rPr lang="en-US" dirty="0" smtClean="0"/>
              <a:t>we can analyze many cool aspects of transcriptome variation</a:t>
            </a:r>
          </a:p>
          <a:p>
            <a:r>
              <a:rPr lang="en-US" dirty="0" smtClean="0"/>
              <a:t>post-CSHL : analysis aiming for the paper</a:t>
            </a:r>
          </a:p>
          <a:p>
            <a:pPr lvl="1"/>
            <a:r>
              <a:rPr lang="en-US" dirty="0" smtClean="0"/>
              <a:t>final QC to freeze a really clean dataset</a:t>
            </a:r>
          </a:p>
          <a:p>
            <a:pPr lvl="1"/>
            <a:r>
              <a:rPr lang="en-US" dirty="0" smtClean="0"/>
              <a:t>analysis: </a:t>
            </a:r>
          </a:p>
          <a:p>
            <a:pPr lvl="2"/>
            <a:r>
              <a:rPr lang="en-US" dirty="0" smtClean="0"/>
              <a:t>some but not overly exhaustive exploration on methods, no reinvention of wheels. </a:t>
            </a:r>
          </a:p>
          <a:p>
            <a:pPr lvl="2"/>
            <a:r>
              <a:rPr lang="en-US" dirty="0" smtClean="0"/>
              <a:t>start from things that we can already to well or have methods for</a:t>
            </a:r>
          </a:p>
          <a:p>
            <a:pPr lvl="2"/>
            <a:r>
              <a:rPr lang="en-US" dirty="0" smtClean="0"/>
              <a:t>proceed to more complex things progressively</a:t>
            </a:r>
          </a:p>
          <a:p>
            <a:pPr lvl="1"/>
            <a:r>
              <a:rPr lang="en-US" dirty="0" smtClean="0"/>
              <a:t>if some lines of analysis opens up a lot, there’s always a possibility to start building companion papers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Biology of Genomes poster @ CSHL</a:t>
            </a:r>
            <a:endParaRPr lang="en-US" dirty="0"/>
          </a:p>
        </p:txBody>
      </p:sp>
      <p:sp>
        <p:nvSpPr>
          <p:cNvPr id="35" name="Content Placeholder 2"/>
          <p:cNvSpPr>
            <a:spLocks noGrp="1"/>
          </p:cNvSpPr>
          <p:nvPr>
            <p:ph idx="1"/>
          </p:nvPr>
        </p:nvSpPr>
        <p:spPr>
          <a:xfrm>
            <a:off x="549275" y="1143001"/>
            <a:ext cx="8042276" cy="42672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project description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data quality: replicate samples PCA, etc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Genetic distance / ASE distance / expression distance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eQTLs and their overlap with functional elements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transcriptome qualitative/quantitative variation</a:t>
            </a:r>
          </a:p>
          <a:p>
            <a:pPr>
              <a:spcBef>
                <a:spcPts val="1200"/>
              </a:spcBef>
            </a:pPr>
            <a:r>
              <a:rPr lang="en-US" dirty="0" err="1" smtClean="0"/>
              <a:t>sQTLs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UTR length variation or other </a:t>
            </a:r>
            <a:r>
              <a:rPr lang="en-US" dirty="0" err="1" smtClean="0"/>
              <a:t>n-TARs</a:t>
            </a:r>
            <a:r>
              <a:rPr lang="en-US" dirty="0" smtClean="0"/>
              <a:t>?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something about </a:t>
            </a:r>
            <a:r>
              <a:rPr lang="en-US" dirty="0" err="1" smtClean="0"/>
              <a:t>miRNAs</a:t>
            </a:r>
            <a:r>
              <a:rPr lang="en-US" dirty="0" smtClean="0"/>
              <a:t>…</a:t>
            </a:r>
          </a:p>
          <a:p>
            <a:pPr>
              <a:spcBef>
                <a:spcPts val="1200"/>
              </a:spcBef>
            </a:pPr>
            <a:r>
              <a:rPr lang="en-US" dirty="0" err="1" smtClean="0"/>
              <a:t>LoFs</a:t>
            </a:r>
            <a:r>
              <a:rPr lang="en-US" dirty="0" smtClean="0"/>
              <a:t> – Manny’s plots, other things?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Epistasis from ASE</a:t>
            </a:r>
          </a:p>
          <a:p>
            <a:pPr>
              <a:spcBef>
                <a:spcPts val="1200"/>
              </a:spcBef>
              <a:buNone/>
            </a:pPr>
            <a:endParaRPr lang="en-US" dirty="0" smtClean="0"/>
          </a:p>
          <a:p>
            <a:pPr>
              <a:spcBef>
                <a:spcPts val="1200"/>
              </a:spcBef>
              <a:buNone/>
            </a:pPr>
            <a:endParaRPr lang="en-US" dirty="0" smtClean="0"/>
          </a:p>
          <a:p>
            <a:pPr>
              <a:spcBef>
                <a:spcPts val="120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609600"/>
            <a:ext cx="8042276" cy="1524000"/>
          </a:xfrm>
        </p:spPr>
        <p:txBody>
          <a:bodyPr/>
          <a:lstStyle/>
          <a:p>
            <a:pPr algn="ctr"/>
            <a:endParaRPr lang="en-US" dirty="0" smtClean="0"/>
          </a:p>
          <a:p>
            <a:pPr lvl="1" algn="ctr"/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Analysis </a:t>
            </a:r>
            <a:r>
              <a:rPr lang="en-US" dirty="0" smtClean="0"/>
              <a:t>breakdown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49275" y="1143000"/>
            <a:ext cx="8042276" cy="5486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457200" indent="-457200"/>
            <a:r>
              <a:rPr lang="en-US" sz="2400" dirty="0" smtClean="0"/>
              <a:t>Main paper focused on biology</a:t>
            </a:r>
          </a:p>
          <a:p>
            <a:pPr marL="457200" indent="-457200"/>
            <a:endParaRPr lang="en-US" sz="2400" b="1" u="sng" dirty="0" smtClean="0"/>
          </a:p>
          <a:p>
            <a:pPr marL="457200" indent="-457200"/>
            <a:r>
              <a:rPr lang="en-US" sz="2400" b="1" u="sng" dirty="0" smtClean="0"/>
              <a:t>1.1 Data production in a multicenter scheme</a:t>
            </a:r>
            <a:r>
              <a:rPr lang="en-US" sz="2400" u="sng" dirty="0" smtClean="0"/>
              <a:t> </a:t>
            </a:r>
          </a:p>
          <a:p>
            <a:pPr marL="457200" indent="-457200"/>
            <a:r>
              <a:rPr lang="en-US" sz="2400" dirty="0" smtClean="0"/>
              <a:t>	</a:t>
            </a:r>
            <a:r>
              <a:rPr lang="en-US" sz="2400" b="1" u="sng" dirty="0" err="1" smtClean="0"/>
              <a:t>Olof</a:t>
            </a:r>
            <a:r>
              <a:rPr lang="en-US" sz="2400" dirty="0" smtClean="0"/>
              <a:t>, Jonas, </a:t>
            </a:r>
            <a:r>
              <a:rPr lang="en-US" sz="2400" dirty="0" err="1" smtClean="0"/>
              <a:t>Natalja</a:t>
            </a:r>
            <a:r>
              <a:rPr lang="en-US" sz="2400" dirty="0" smtClean="0"/>
              <a:t>, </a:t>
            </a:r>
            <a:r>
              <a:rPr lang="en-US" sz="2400" dirty="0" err="1" smtClean="0"/>
              <a:t>Micha</a:t>
            </a:r>
            <a:r>
              <a:rPr lang="en-US" sz="2400" dirty="0" smtClean="0"/>
              <a:t>, </a:t>
            </a:r>
            <a:r>
              <a:rPr lang="en-US" sz="2400" dirty="0" err="1" smtClean="0"/>
              <a:t>Tuuli</a:t>
            </a:r>
            <a:r>
              <a:rPr lang="en-US" sz="2400" dirty="0" smtClean="0"/>
              <a:t>…</a:t>
            </a:r>
          </a:p>
          <a:p>
            <a:r>
              <a:rPr lang="en-US" sz="2400" b="1" u="sng" dirty="0" smtClean="0"/>
              <a:t>1.2 </a:t>
            </a:r>
            <a:r>
              <a:rPr lang="en-US" sz="2400" b="1" u="sng" dirty="0" err="1" smtClean="0"/>
              <a:t>miRNA</a:t>
            </a:r>
            <a:r>
              <a:rPr lang="en-US" sz="2400" b="1" u="sng" dirty="0" smtClean="0"/>
              <a:t> QC</a:t>
            </a:r>
          </a:p>
          <a:p>
            <a:r>
              <a:rPr lang="en-US" sz="2400" b="1" dirty="0" smtClean="0"/>
              <a:t>	Marc F,</a:t>
            </a:r>
            <a:r>
              <a:rPr lang="en-US" sz="2400" dirty="0" smtClean="0"/>
              <a:t> </a:t>
            </a:r>
            <a:r>
              <a:rPr lang="en-US" sz="2400" dirty="0" err="1" smtClean="0"/>
              <a:t>Natalja</a:t>
            </a:r>
            <a:r>
              <a:rPr lang="en-US" sz="2400" dirty="0" smtClean="0"/>
              <a:t>, Esther</a:t>
            </a:r>
            <a:r>
              <a:rPr lang="en-US" sz="2400" b="1" dirty="0" smtClean="0"/>
              <a:t>	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2. SNP calling from </a:t>
            </a:r>
            <a:r>
              <a:rPr lang="en-US" sz="2400" b="1" dirty="0" err="1" smtClean="0"/>
              <a:t>RNAseq</a:t>
            </a:r>
            <a:r>
              <a:rPr lang="en-US" sz="2400" b="1" dirty="0" smtClean="0"/>
              <a:t> data</a:t>
            </a:r>
            <a:r>
              <a:rPr lang="en-US" sz="2400" dirty="0" smtClean="0"/>
              <a:t> – not from technical perspective, RNA editing aspects, important also in </a:t>
            </a:r>
            <a:r>
              <a:rPr lang="en-US" sz="2400" dirty="0" err="1" smtClean="0"/>
              <a:t>LoF</a:t>
            </a:r>
            <a:endParaRPr lang="en-US" sz="2400" dirty="0" smtClean="0"/>
          </a:p>
          <a:p>
            <a:r>
              <a:rPr lang="en-US" sz="2400" dirty="0" smtClean="0"/>
              <a:t>	</a:t>
            </a:r>
            <a:r>
              <a:rPr lang="en-US" sz="2400" b="1" u="sng" dirty="0" smtClean="0"/>
              <a:t>Thomas W</a:t>
            </a:r>
            <a:r>
              <a:rPr lang="en-US" sz="2400" dirty="0" smtClean="0"/>
              <a:t>, Thomas S, Tim, </a:t>
            </a:r>
            <a:r>
              <a:rPr lang="en-US" sz="2400" dirty="0" err="1" smtClean="0"/>
              <a:t>Micha</a:t>
            </a:r>
            <a:r>
              <a:rPr lang="en-US" sz="2400" dirty="0" smtClean="0"/>
              <a:t>…</a:t>
            </a:r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u="sng" dirty="0" smtClean="0"/>
              <a:t>3. Detection of splice junctions &amp; mechanisms. </a:t>
            </a:r>
            <a:r>
              <a:rPr lang="en-US" sz="2400" dirty="0" smtClean="0"/>
              <a:t> Enriching annotation. Splice variation in populations </a:t>
            </a:r>
            <a:r>
              <a:rPr lang="en-US" sz="2400" dirty="0" err="1" smtClean="0"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link to genetic variation and </a:t>
            </a:r>
            <a:r>
              <a:rPr lang="en-US" sz="2400" dirty="0" err="1" smtClean="0">
                <a:sym typeface="Wingdings"/>
              </a:rPr>
              <a:t>eQTLs</a:t>
            </a:r>
            <a:r>
              <a:rPr lang="en-US" sz="2400" dirty="0" smtClean="0"/>
              <a:t>. “Every individual has X number of unique splice variants”. </a:t>
            </a:r>
          </a:p>
          <a:p>
            <a:r>
              <a:rPr lang="en-US" sz="2400" b="1" dirty="0" smtClean="0"/>
              <a:t>	</a:t>
            </a:r>
            <a:r>
              <a:rPr lang="en-US" sz="2400" b="1" u="sng" dirty="0" err="1" smtClean="0"/>
              <a:t>Micha</a:t>
            </a:r>
            <a:r>
              <a:rPr lang="en-US" sz="2400" dirty="0" smtClean="0"/>
              <a:t>, Rob, Matthias, Peter, Irina, Pedro…</a:t>
            </a:r>
          </a:p>
          <a:p>
            <a:endParaRPr lang="en-US" sz="2400" b="1" dirty="0" smtClean="0"/>
          </a:p>
          <a:p>
            <a:r>
              <a:rPr lang="en-US" sz="2400" b="1" u="sng" dirty="0" smtClean="0"/>
              <a:t>4. Novel transcriptional active regions, UTR length.</a:t>
            </a:r>
            <a:r>
              <a:rPr lang="en-US" sz="2400" b="1" dirty="0" smtClean="0"/>
              <a:t> </a:t>
            </a:r>
            <a:r>
              <a:rPr lang="en-US" sz="2400" dirty="0" smtClean="0"/>
              <a:t>Population variation in this -&gt; link to genetic variation (similarly to splice junctions). Biases in annotation (population, variant frequency, variant </a:t>
            </a:r>
            <a:r>
              <a:rPr lang="en-US" sz="2400" dirty="0" err="1" smtClean="0"/>
              <a:t>replicability</a:t>
            </a:r>
            <a:r>
              <a:rPr lang="en-US" sz="2400" dirty="0" smtClean="0"/>
              <a:t>) Think about shortening of </a:t>
            </a:r>
            <a:r>
              <a:rPr lang="en-US" sz="2400" dirty="0" err="1" smtClean="0"/>
              <a:t>UTRs</a:t>
            </a:r>
            <a:r>
              <a:rPr lang="en-US" sz="2400" dirty="0" smtClean="0"/>
              <a:t> too. </a:t>
            </a:r>
            <a:endParaRPr lang="en-US" sz="2400" b="1" dirty="0" smtClean="0"/>
          </a:p>
          <a:p>
            <a:r>
              <a:rPr lang="en-US" sz="2400" dirty="0" smtClean="0"/>
              <a:t>	</a:t>
            </a:r>
            <a:r>
              <a:rPr lang="en-US" sz="2400" b="1" u="sng" dirty="0" smtClean="0"/>
              <a:t>Rob</a:t>
            </a:r>
            <a:r>
              <a:rPr lang="en-US" sz="2400" dirty="0" smtClean="0"/>
              <a:t>, Matthias, </a:t>
            </a:r>
            <a:r>
              <a:rPr lang="en-US" sz="2400" dirty="0" err="1" smtClean="0"/>
              <a:t>Micha</a:t>
            </a:r>
            <a:endParaRPr lang="en-US" sz="2400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5. Transcript ratio variation. </a:t>
            </a:r>
          </a:p>
          <a:p>
            <a:r>
              <a:rPr lang="en-US" sz="2400" b="1" dirty="0" smtClean="0"/>
              <a:t>	</a:t>
            </a:r>
            <a:r>
              <a:rPr lang="en-US" sz="2400" b="1" u="sng" dirty="0" smtClean="0"/>
              <a:t>Jean</a:t>
            </a:r>
            <a:r>
              <a:rPr lang="en-US" sz="2400" dirty="0" smtClean="0"/>
              <a:t>, Pedro</a:t>
            </a:r>
            <a:endParaRPr lang="en-US" sz="2400" b="1" u="sng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6. </a:t>
            </a:r>
            <a:r>
              <a:rPr lang="en-US" sz="2400" b="1" dirty="0" err="1" smtClean="0"/>
              <a:t>miRNA</a:t>
            </a:r>
            <a:r>
              <a:rPr lang="en-US" sz="2400" b="1" dirty="0" smtClean="0"/>
              <a:t> variation, quantitative and qualitative, effects of variants in </a:t>
            </a:r>
            <a:r>
              <a:rPr lang="en-US" sz="2400" b="1" dirty="0" err="1" smtClean="0"/>
              <a:t>miRNAs</a:t>
            </a:r>
            <a:endParaRPr lang="en-US" sz="2400" b="1" dirty="0" smtClean="0"/>
          </a:p>
          <a:p>
            <a:r>
              <a:rPr lang="en-US" sz="2400" b="1" dirty="0" smtClean="0"/>
              <a:t>	Marc F,</a:t>
            </a:r>
            <a:r>
              <a:rPr lang="en-US" sz="2400" dirty="0" smtClean="0"/>
              <a:t> Peter, </a:t>
            </a:r>
            <a:r>
              <a:rPr lang="en-US" sz="2400" dirty="0" err="1" smtClean="0"/>
              <a:t>Natalja</a:t>
            </a:r>
            <a:r>
              <a:rPr lang="en-US" sz="2400" dirty="0" smtClean="0"/>
              <a:t>, Esther</a:t>
            </a:r>
            <a:r>
              <a:rPr lang="en-US" sz="2400" b="1" dirty="0" smtClean="0"/>
              <a:t>	</a:t>
            </a:r>
          </a:p>
          <a:p>
            <a:endParaRPr lang="en-US" sz="2400" b="1" dirty="0" smtClean="0"/>
          </a:p>
          <a:p>
            <a:r>
              <a:rPr lang="en-US" sz="2400" b="1" u="sng" dirty="0" smtClean="0"/>
              <a:t>7. </a:t>
            </a:r>
            <a:r>
              <a:rPr lang="en-US" sz="2400" b="1" u="sng" dirty="0" err="1" smtClean="0"/>
              <a:t>miRNA</a:t>
            </a:r>
            <a:r>
              <a:rPr lang="en-US" sz="2400" b="1" u="sng" dirty="0" smtClean="0"/>
              <a:t> – target interactions</a:t>
            </a:r>
          </a:p>
          <a:p>
            <a:r>
              <a:rPr lang="en-US" sz="2400" dirty="0" smtClean="0"/>
              <a:t>	</a:t>
            </a:r>
            <a:r>
              <a:rPr lang="en-US" sz="2400" b="1" dirty="0" smtClean="0"/>
              <a:t>Marc F</a:t>
            </a:r>
            <a:r>
              <a:rPr lang="en-US" sz="2400" dirty="0" smtClean="0"/>
              <a:t>, Rob, Peter, </a:t>
            </a:r>
            <a:r>
              <a:rPr lang="en-US" sz="2400" dirty="0" err="1" smtClean="0"/>
              <a:t>Natalja</a:t>
            </a:r>
            <a:r>
              <a:rPr lang="en-US" sz="2400" dirty="0" smtClean="0"/>
              <a:t>, Esther</a:t>
            </a:r>
          </a:p>
          <a:p>
            <a:endParaRPr lang="en-US" sz="2400" b="1" u="sng" dirty="0" smtClean="0"/>
          </a:p>
          <a:p>
            <a:r>
              <a:rPr lang="en-US" sz="2400" b="1" u="sng" dirty="0" smtClean="0"/>
              <a:t>8. </a:t>
            </a:r>
            <a:r>
              <a:rPr lang="en-US" sz="2400" b="1" u="sng" dirty="0" err="1" smtClean="0"/>
              <a:t>rQTLs</a:t>
            </a:r>
            <a:r>
              <a:rPr lang="en-US" sz="2400" b="1" u="sng" dirty="0" smtClean="0"/>
              <a:t> (</a:t>
            </a:r>
            <a:r>
              <a:rPr lang="en-US" sz="2400" b="1" u="sng" dirty="0" err="1" smtClean="0"/>
              <a:t>expr</a:t>
            </a:r>
            <a:r>
              <a:rPr lang="en-US" sz="2400" b="1" u="sng" dirty="0" smtClean="0"/>
              <a:t> variation &amp; level, splicing, UTR length, </a:t>
            </a:r>
            <a:r>
              <a:rPr lang="en-US" sz="2400" b="1" u="sng" dirty="0" err="1" smtClean="0"/>
              <a:t>miRNA</a:t>
            </a:r>
            <a:r>
              <a:rPr lang="en-US" sz="2400" b="1" u="sng" dirty="0" smtClean="0"/>
              <a:t>, </a:t>
            </a:r>
            <a:r>
              <a:rPr lang="en-US" sz="2400" b="1" u="sng" dirty="0" err="1" smtClean="0"/>
              <a:t>miRNA</a:t>
            </a:r>
            <a:r>
              <a:rPr lang="en-US" sz="2400" b="1" u="sng" dirty="0" smtClean="0"/>
              <a:t> targets) and functional annotation of the variants</a:t>
            </a:r>
          </a:p>
          <a:p>
            <a:r>
              <a:rPr lang="en-US" sz="2400" dirty="0" smtClean="0"/>
              <a:t>How much of variation is explained by genetics, at least a lower boundary. How much of allelic effects is captured by </a:t>
            </a:r>
            <a:r>
              <a:rPr lang="en-US" sz="2400" dirty="0" err="1" smtClean="0"/>
              <a:t>eQTLs</a:t>
            </a:r>
            <a:endParaRPr lang="en-US" sz="2400" dirty="0" smtClean="0"/>
          </a:p>
          <a:p>
            <a:r>
              <a:rPr lang="en-US" sz="2400" dirty="0" smtClean="0"/>
              <a:t>What kind of genes have lots of variation that we can or can not explain by genetic variants that we find. Join model of different types of </a:t>
            </a:r>
            <a:r>
              <a:rPr lang="en-US" sz="2400" dirty="0" err="1" smtClean="0"/>
              <a:t>QTLs</a:t>
            </a:r>
            <a:endParaRPr lang="en-US" sz="2400" dirty="0" smtClean="0"/>
          </a:p>
          <a:p>
            <a:r>
              <a:rPr lang="en-US" sz="2400" dirty="0" smtClean="0"/>
              <a:t>TSS start sites too. </a:t>
            </a:r>
            <a:endParaRPr lang="en-US" sz="2400" b="1" u="sng" dirty="0" smtClean="0"/>
          </a:p>
          <a:p>
            <a:r>
              <a:rPr lang="en-US" sz="2400" dirty="0" smtClean="0"/>
              <a:t>	</a:t>
            </a:r>
            <a:r>
              <a:rPr lang="en-US" sz="2400" b="1" u="sng" dirty="0" err="1" smtClean="0"/>
              <a:t>Tuuli</a:t>
            </a:r>
            <a:r>
              <a:rPr lang="en-US" sz="2400" dirty="0" smtClean="0"/>
              <a:t> (with input from 4, 5, 6), Thomas W &amp; S, </a:t>
            </a:r>
            <a:r>
              <a:rPr lang="en-US" sz="2400" dirty="0" err="1" smtClean="0"/>
              <a:t>Micha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b="1" dirty="0" smtClean="0"/>
              <a:t>9. Structural variant effects on transcription (</a:t>
            </a:r>
            <a:r>
              <a:rPr lang="en-US" sz="2400" b="1" dirty="0" err="1" smtClean="0"/>
              <a:t>cis</a:t>
            </a:r>
            <a:r>
              <a:rPr lang="en-US" sz="2400" b="1" dirty="0" smtClean="0"/>
              <a:t> and trans), transcript structures</a:t>
            </a:r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Tuuli</a:t>
            </a:r>
            <a:r>
              <a:rPr lang="en-US" sz="2400" dirty="0" smtClean="0"/>
              <a:t>, Peter, Kai Ye</a:t>
            </a:r>
          </a:p>
          <a:p>
            <a:endParaRPr lang="en-US" sz="2400" dirty="0" smtClean="0"/>
          </a:p>
          <a:p>
            <a:r>
              <a:rPr lang="en-US" sz="2400" b="1" dirty="0" smtClean="0"/>
              <a:t>10. Rare regulatory variants</a:t>
            </a:r>
            <a:r>
              <a:rPr lang="en-US" sz="2400" dirty="0" smtClean="0"/>
              <a:t> ASE approaches</a:t>
            </a:r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Tuuli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b="1" u="sng" dirty="0" smtClean="0"/>
              <a:t>11. Loss-of-function variants. </a:t>
            </a:r>
            <a:r>
              <a:rPr lang="en-US" sz="2400" dirty="0" smtClean="0"/>
              <a:t>Functional effects of old annotated </a:t>
            </a:r>
            <a:r>
              <a:rPr lang="en-US" sz="2400" dirty="0" err="1" smtClean="0"/>
              <a:t>LOFs</a:t>
            </a:r>
            <a:r>
              <a:rPr lang="en-US" sz="2400" dirty="0" smtClean="0"/>
              <a:t>, Characterization of new putative </a:t>
            </a:r>
            <a:r>
              <a:rPr lang="en-US" sz="2400" dirty="0" err="1" smtClean="0"/>
              <a:t>LoFs</a:t>
            </a:r>
            <a:r>
              <a:rPr lang="en-US" sz="2400" dirty="0" smtClean="0"/>
              <a:t> (especially splice sites. In a quantitative manner). Link to common variation. Efficiency of NMD. Input from 4 and 7)</a:t>
            </a:r>
            <a:endParaRPr lang="en-US" sz="2400" u="sng" dirty="0" smtClean="0"/>
          </a:p>
          <a:p>
            <a:r>
              <a:rPr lang="en-US" sz="2400" dirty="0" smtClean="0"/>
              <a:t>	Manny, </a:t>
            </a:r>
            <a:r>
              <a:rPr lang="en-US" sz="2400" dirty="0" err="1" smtClean="0"/>
              <a:t>Micha</a:t>
            </a:r>
            <a:r>
              <a:rPr lang="en-US" sz="2400" dirty="0" smtClean="0"/>
              <a:t>, </a:t>
            </a:r>
            <a:r>
              <a:rPr lang="en-US" sz="2400" dirty="0" err="1" smtClean="0"/>
              <a:t>Tuuli</a:t>
            </a:r>
            <a:r>
              <a:rPr lang="en-US" sz="2400" dirty="0" smtClean="0"/>
              <a:t>, Daniel, Thomas W &amp; S…</a:t>
            </a:r>
          </a:p>
          <a:p>
            <a:endParaRPr lang="en-US" sz="2400" dirty="0" smtClean="0"/>
          </a:p>
          <a:p>
            <a:r>
              <a:rPr lang="en-US" sz="2400" b="1" dirty="0" smtClean="0"/>
              <a:t>12. Visualization and data sharing</a:t>
            </a:r>
          </a:p>
          <a:p>
            <a:r>
              <a:rPr lang="en-US" sz="2400" b="1" dirty="0" smtClean="0"/>
              <a:t>	</a:t>
            </a:r>
            <a:r>
              <a:rPr lang="en-US" sz="2400" b="1" dirty="0" err="1" smtClean="0"/>
              <a:t>Natalja</a:t>
            </a:r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Last. Global quantitative/qualitative variation</a:t>
            </a:r>
            <a:r>
              <a:rPr lang="en-US" sz="2400" dirty="0" smtClean="0"/>
              <a:t> Pathway aspects – what kinds of genes (in terms on </a:t>
            </a:r>
            <a:r>
              <a:rPr lang="en-US" sz="2400" dirty="0" err="1" smtClean="0"/>
              <a:t>ontologies</a:t>
            </a:r>
            <a:r>
              <a:rPr lang="en-US" sz="2400" dirty="0" smtClean="0"/>
              <a:t>, conservation) have low-high quantitative and/or qualitative </a:t>
            </a:r>
            <a:r>
              <a:rPr lang="en-US" sz="2400" dirty="0" err="1" smtClean="0"/>
              <a:t>variaton</a:t>
            </a:r>
            <a:r>
              <a:rPr lang="en-US" sz="2400" dirty="0" smtClean="0"/>
              <a:t>. Individual similarity: genetic - allelic - expression level – transcript level – splice variants. Estimating how much is genetic – maybe also locally (genetic similarity of a region </a:t>
            </a:r>
            <a:r>
              <a:rPr lang="en-US" sz="2400" dirty="0" err="1" smtClean="0"/>
              <a:t>vs</a:t>
            </a:r>
            <a:r>
              <a:rPr lang="en-US" sz="2400" dirty="0" smtClean="0"/>
              <a:t> transcript </a:t>
            </a:r>
            <a:r>
              <a:rPr lang="en-US" sz="2400" dirty="0" err="1" smtClean="0"/>
              <a:t>similarty</a:t>
            </a:r>
            <a:r>
              <a:rPr lang="en-US" sz="2400" dirty="0" smtClean="0"/>
              <a:t>).    </a:t>
            </a:r>
          </a:p>
          <a:p>
            <a:r>
              <a:rPr lang="en-US" sz="2400" dirty="0" smtClean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609600"/>
            <a:ext cx="8042276" cy="1524000"/>
          </a:xfrm>
        </p:spPr>
        <p:txBody>
          <a:bodyPr/>
          <a:lstStyle/>
          <a:p>
            <a:pPr algn="ctr"/>
            <a:endParaRPr lang="en-US" dirty="0" smtClean="0"/>
          </a:p>
          <a:p>
            <a:pPr lvl="1" algn="ctr"/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Communication and data sharing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49275" y="1143001"/>
            <a:ext cx="8042276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EC2424"/>
              </a:buClr>
              <a:buSzPct val="110000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01675" y="1295401"/>
            <a:ext cx="8042276" cy="4267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C2424"/>
              </a:buClr>
              <a:buSzPct val="110000"/>
              <a:buFont typeface="Arial"/>
              <a:buChar char="•"/>
              <a:tabLst/>
              <a:defRPr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Wiki</a:t>
            </a:r>
          </a:p>
          <a:p>
            <a:pPr marL="806450" lvl="1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lang="en-US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will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contain full documentation of the basic datasets (mapping, quantification, genotypes)</a:t>
            </a:r>
          </a:p>
          <a:p>
            <a:pPr marL="806450" lvl="1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all presentations should be uploaded to the wiki. Feel free to include additional information too</a:t>
            </a:r>
          </a:p>
          <a:p>
            <a:pPr marL="349250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FTP</a:t>
            </a:r>
          </a:p>
          <a:p>
            <a:pPr marL="806450" lvl="1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needs a bit of cleaning right now – to be done this week (Tuuli &amp;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Natalja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). </a:t>
            </a:r>
          </a:p>
          <a:p>
            <a:pPr marL="806450" lvl="1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separate folder for temporary file transfers</a:t>
            </a:r>
          </a:p>
          <a:p>
            <a:pPr marL="806450" lvl="1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when you’ve downloaded data for common use, </a:t>
            </a:r>
            <a:r>
              <a:rPr lang="en-US" sz="2400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send an email to the analysis list</a:t>
            </a:r>
          </a:p>
          <a:p>
            <a:pPr marL="349250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TCs</a:t>
            </a: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06450" lvl="1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calls every week? </a:t>
            </a:r>
          </a:p>
          <a:p>
            <a:pPr marL="349250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Skype</a:t>
            </a:r>
          </a:p>
          <a:p>
            <a:pPr marL="806450" lvl="1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I’m pretty much always online. Feel free to drop a line anytime if there’s anything</a:t>
            </a:r>
          </a:p>
          <a:p>
            <a:pPr marL="806450" lvl="1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609600"/>
            <a:ext cx="8042276" cy="1524000"/>
          </a:xfrm>
        </p:spPr>
        <p:txBody>
          <a:bodyPr/>
          <a:lstStyle/>
          <a:p>
            <a:pPr algn="ctr"/>
            <a:endParaRPr lang="en-US" dirty="0" smtClean="0"/>
          </a:p>
          <a:p>
            <a:pPr lvl="1" algn="ctr"/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549275" y="1631576"/>
            <a:ext cx="8042276" cy="883024"/>
          </a:xfrm>
        </p:spPr>
        <p:txBody>
          <a:bodyPr/>
          <a:lstStyle/>
          <a:p>
            <a:r>
              <a:rPr lang="en-US" dirty="0" smtClean="0"/>
              <a:t>Next analysis group meeting in June/</a:t>
            </a:r>
            <a:r>
              <a:rPr lang="en-US" dirty="0" smtClean="0"/>
              <a:t>July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Barcelona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49275" y="1143001"/>
            <a:ext cx="8042276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EC2424"/>
              </a:buClr>
              <a:buSzPct val="110000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01675" y="1295401"/>
            <a:ext cx="8042276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06450" lvl="1" indent="-349250" defTabSz="914400">
              <a:spcBef>
                <a:spcPts val="1200"/>
              </a:spcBef>
              <a:buClr>
                <a:srgbClr val="EC2424"/>
              </a:buClr>
              <a:buSzPct val="110000"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609600"/>
            <a:ext cx="8042276" cy="1524000"/>
          </a:xfrm>
        </p:spPr>
        <p:txBody>
          <a:bodyPr/>
          <a:lstStyle/>
          <a:p>
            <a:pPr algn="ctr"/>
            <a:endParaRPr lang="en-US" dirty="0" smtClean="0"/>
          </a:p>
          <a:p>
            <a:pPr lvl="1" algn="ctr"/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549275" y="152400"/>
            <a:ext cx="8042276" cy="883024"/>
          </a:xfrm>
        </p:spPr>
        <p:txBody>
          <a:bodyPr/>
          <a:lstStyle/>
          <a:p>
            <a:r>
              <a:rPr lang="en-US" dirty="0" smtClean="0"/>
              <a:t>Action items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49275" y="1143001"/>
            <a:ext cx="8042276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EC2424"/>
              </a:buClr>
              <a:buSzPct val="110000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01675" y="1295401"/>
            <a:ext cx="8042276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06450" lvl="1" indent="-349250" defTabSz="914400">
              <a:spcBef>
                <a:spcPts val="1200"/>
              </a:spcBef>
              <a:buClr>
                <a:srgbClr val="EC2424"/>
              </a:buClr>
              <a:buSzPct val="110000"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54075" y="1447801"/>
            <a:ext cx="8042276" cy="4267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9250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Tuuli/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Natalja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organize ftp, send an email of the current </a:t>
            </a:r>
            <a:r>
              <a:rPr lang="en-US" sz="2400" noProof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status</a:t>
            </a:r>
          </a:p>
          <a:p>
            <a:pPr marL="349250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Tuuli,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Micha/Thasso/Paolo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update wiki</a:t>
            </a:r>
          </a:p>
          <a:p>
            <a:pPr marL="349250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Marc S: look at 15-mers in the Berlin mRNA libraries</a:t>
            </a:r>
          </a:p>
          <a:p>
            <a:pPr marL="349250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Tuuli, Marc F: include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miRNA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targets in the variant annotation</a:t>
            </a:r>
          </a:p>
          <a:p>
            <a:pPr marL="349250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Marc F, Peter: updates to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miRNA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pipeline</a:t>
            </a:r>
          </a:p>
          <a:p>
            <a:pPr marL="349250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Tuuli will prepare a summary for the whole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RNAseq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group TC</a:t>
            </a:r>
          </a:p>
          <a:p>
            <a:pPr marL="349250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9250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everyone: analysis as discussed</a:t>
            </a:r>
          </a:p>
          <a:p>
            <a:pPr marL="349250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9250" indent="-349250" defTabSz="914400">
              <a:spcBef>
                <a:spcPts val="600"/>
              </a:spcBef>
              <a:buClr>
                <a:srgbClr val="EC2424"/>
              </a:buClr>
              <a:buSzPct val="110000"/>
              <a:buFont typeface="Arial"/>
              <a:buChar char="•"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31376"/>
            <a:ext cx="8042276" cy="883024"/>
          </a:xfrm>
        </p:spPr>
        <p:txBody>
          <a:bodyPr/>
          <a:lstStyle/>
          <a:p>
            <a:r>
              <a:rPr lang="en-US" dirty="0" smtClean="0"/>
              <a:t>The consortium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219200"/>
            <a:ext cx="7924800" cy="5029199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r>
              <a:rPr lang="en-US" sz="1200" b="1" dirty="0" smtClean="0"/>
              <a:t>UNIGE (Geneva)</a:t>
            </a:r>
            <a:endParaRPr lang="en-US" sz="1200" dirty="0" smtClean="0"/>
          </a:p>
          <a:p>
            <a:r>
              <a:rPr lang="en-US" sz="1200" dirty="0" err="1" smtClean="0"/>
              <a:t>Manolis</a:t>
            </a:r>
            <a:r>
              <a:rPr lang="en-US" sz="1200" dirty="0" smtClean="0"/>
              <a:t> Dermitzakis</a:t>
            </a:r>
          </a:p>
          <a:p>
            <a:r>
              <a:rPr lang="en-US" sz="1200" dirty="0" err="1" smtClean="0"/>
              <a:t>Stylianos</a:t>
            </a:r>
            <a:r>
              <a:rPr lang="en-US" sz="1200" dirty="0" smtClean="0"/>
              <a:t> </a:t>
            </a:r>
            <a:r>
              <a:rPr lang="en-US" sz="1200" dirty="0" err="1" smtClean="0"/>
              <a:t>Antonarakis</a:t>
            </a:r>
            <a:endParaRPr lang="en-US" sz="1200" dirty="0" smtClean="0"/>
          </a:p>
          <a:p>
            <a:r>
              <a:rPr lang="en-US" sz="1200" dirty="0" smtClean="0"/>
              <a:t>Tuuli Lappalainen</a:t>
            </a:r>
          </a:p>
          <a:p>
            <a:r>
              <a:rPr lang="en-US" sz="1200" dirty="0" smtClean="0"/>
              <a:t>Thomas </a:t>
            </a:r>
            <a:r>
              <a:rPr lang="en-US" sz="1200" dirty="0" err="1" smtClean="0"/>
              <a:t>Giger</a:t>
            </a:r>
            <a:endParaRPr lang="en-US" sz="1200" dirty="0" smtClean="0"/>
          </a:p>
          <a:p>
            <a:r>
              <a:rPr lang="en-US" sz="1200" dirty="0" smtClean="0"/>
              <a:t>Emilie </a:t>
            </a:r>
            <a:r>
              <a:rPr lang="en-US" sz="1200" dirty="0" err="1" smtClean="0"/>
              <a:t>Falconnet</a:t>
            </a:r>
            <a:endParaRPr lang="en-US" sz="1200" dirty="0" smtClean="0"/>
          </a:p>
          <a:p>
            <a:r>
              <a:rPr lang="en-US" sz="1200" dirty="0" smtClean="0"/>
              <a:t>Luciana Romano </a:t>
            </a:r>
          </a:p>
          <a:p>
            <a:r>
              <a:rPr lang="en-US" sz="1200" dirty="0" smtClean="0"/>
              <a:t>Alexandra </a:t>
            </a:r>
            <a:r>
              <a:rPr lang="en-US" sz="1200" dirty="0" err="1" smtClean="0"/>
              <a:t>Planchon</a:t>
            </a:r>
            <a:endParaRPr lang="en-US" sz="1200" dirty="0" smtClean="0"/>
          </a:p>
          <a:p>
            <a:r>
              <a:rPr lang="en-US" sz="1200" dirty="0" err="1" smtClean="0"/>
              <a:t>Ismael</a:t>
            </a:r>
            <a:r>
              <a:rPr lang="en-US" sz="1200" dirty="0" smtClean="0"/>
              <a:t> </a:t>
            </a:r>
            <a:r>
              <a:rPr lang="en-US" sz="1200" dirty="0" err="1" smtClean="0"/>
              <a:t>Padioleau</a:t>
            </a:r>
            <a:endParaRPr lang="en-US" sz="1200" dirty="0" smtClean="0"/>
          </a:p>
          <a:p>
            <a:r>
              <a:rPr lang="en-US" sz="1200" dirty="0" smtClean="0"/>
              <a:t>Alisa </a:t>
            </a:r>
            <a:r>
              <a:rPr lang="en-US" sz="1200" dirty="0" err="1" smtClean="0"/>
              <a:t>Yurovsky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b="1" dirty="0" smtClean="0"/>
              <a:t>CRG/CNAG/USC (Barcelona)</a:t>
            </a:r>
            <a:endParaRPr lang="en-US" sz="1200" dirty="0" smtClean="0"/>
          </a:p>
          <a:p>
            <a:r>
              <a:rPr lang="en-US" sz="1200" dirty="0" smtClean="0"/>
              <a:t>Xavier </a:t>
            </a:r>
            <a:r>
              <a:rPr lang="en-US" sz="1200" dirty="0" err="1" smtClean="0"/>
              <a:t>Estivill</a:t>
            </a:r>
            <a:endParaRPr lang="en-US" sz="1200" dirty="0" smtClean="0"/>
          </a:p>
          <a:p>
            <a:r>
              <a:rPr lang="en-US" sz="1200" dirty="0" err="1" smtClean="0"/>
              <a:t>Ivo</a:t>
            </a:r>
            <a:r>
              <a:rPr lang="en-US" sz="1200" dirty="0" smtClean="0"/>
              <a:t> Gut</a:t>
            </a:r>
          </a:p>
          <a:p>
            <a:r>
              <a:rPr lang="en-US" sz="1200" dirty="0" err="1" smtClean="0"/>
              <a:t>Roderic</a:t>
            </a:r>
            <a:r>
              <a:rPr lang="en-US" sz="1200" dirty="0" smtClean="0"/>
              <a:t> </a:t>
            </a:r>
            <a:r>
              <a:rPr lang="en-US" sz="1200" dirty="0" err="1" smtClean="0"/>
              <a:t>Guigo</a:t>
            </a:r>
            <a:endParaRPr lang="en-US" sz="1200" dirty="0" smtClean="0"/>
          </a:p>
          <a:p>
            <a:r>
              <a:rPr lang="en-US" sz="1200" dirty="0" smtClean="0"/>
              <a:t>Angel </a:t>
            </a:r>
            <a:r>
              <a:rPr lang="en-US" sz="1200" dirty="0" err="1" smtClean="0"/>
              <a:t>Carracedo</a:t>
            </a:r>
            <a:r>
              <a:rPr lang="en-US" sz="1200" dirty="0" smtClean="0"/>
              <a:t> Alvarez</a:t>
            </a:r>
          </a:p>
          <a:p>
            <a:r>
              <a:rPr lang="en-US" sz="1200" dirty="0" smtClean="0"/>
              <a:t>Gabrielle </a:t>
            </a:r>
            <a:r>
              <a:rPr lang="en-US" sz="1200" dirty="0" err="1" smtClean="0"/>
              <a:t>Bertier</a:t>
            </a:r>
            <a:r>
              <a:rPr lang="en-US" sz="1200" dirty="0" smtClean="0"/>
              <a:t> </a:t>
            </a:r>
          </a:p>
          <a:p>
            <a:r>
              <a:rPr lang="en-US" sz="1200" dirty="0" err="1" smtClean="0"/>
              <a:t>Micha</a:t>
            </a:r>
            <a:r>
              <a:rPr lang="en-US" sz="1200" dirty="0" smtClean="0"/>
              <a:t> </a:t>
            </a:r>
            <a:r>
              <a:rPr lang="en-US" sz="1200" dirty="0" err="1" smtClean="0"/>
              <a:t>Sammeth</a:t>
            </a:r>
            <a:endParaRPr lang="en-US" sz="1200" dirty="0" smtClean="0"/>
          </a:p>
          <a:p>
            <a:r>
              <a:rPr lang="en-US" sz="1200" dirty="0" err="1" smtClean="0"/>
              <a:t>Thasso</a:t>
            </a:r>
            <a:r>
              <a:rPr lang="en-US" sz="1200" dirty="0" smtClean="0"/>
              <a:t> </a:t>
            </a:r>
            <a:r>
              <a:rPr lang="en-US" sz="1200" dirty="0" err="1" smtClean="0"/>
              <a:t>Griber</a:t>
            </a:r>
            <a:endParaRPr lang="en-US" sz="1200" dirty="0" smtClean="0"/>
          </a:p>
          <a:p>
            <a:r>
              <a:rPr lang="en-US" sz="1200" dirty="0" smtClean="0"/>
              <a:t>Paolo </a:t>
            </a:r>
            <a:r>
              <a:rPr lang="en-US" sz="1200" dirty="0" err="1" smtClean="0"/>
              <a:t>Ribeca</a:t>
            </a:r>
            <a:endParaRPr lang="en-US" sz="1200" dirty="0" smtClean="0"/>
          </a:p>
          <a:p>
            <a:r>
              <a:rPr lang="en-US" sz="1200" dirty="0" smtClean="0"/>
              <a:t>Pedro Ferreira</a:t>
            </a:r>
          </a:p>
          <a:p>
            <a:r>
              <a:rPr lang="en-US" sz="1200" dirty="0" smtClean="0"/>
              <a:t>Jean </a:t>
            </a:r>
            <a:r>
              <a:rPr lang="en-US" sz="1200" dirty="0" err="1" smtClean="0"/>
              <a:t>Monlong</a:t>
            </a:r>
            <a:endParaRPr lang="en-US" sz="1200" dirty="0" smtClean="0"/>
          </a:p>
          <a:p>
            <a:r>
              <a:rPr lang="en-US" sz="1200" dirty="0" smtClean="0"/>
              <a:t>Esther </a:t>
            </a:r>
            <a:r>
              <a:rPr lang="en-US" sz="1200" dirty="0" err="1" smtClean="0"/>
              <a:t>Lizano</a:t>
            </a:r>
            <a:endParaRPr lang="en-US" sz="1200" dirty="0" smtClean="0"/>
          </a:p>
          <a:p>
            <a:r>
              <a:rPr lang="en-US" sz="1200" dirty="0" smtClean="0"/>
              <a:t>Marc </a:t>
            </a:r>
            <a:r>
              <a:rPr lang="en-US" sz="1200" dirty="0" err="1" smtClean="0"/>
              <a:t>Friedländer</a:t>
            </a:r>
            <a:endParaRPr lang="en-US" sz="1200" dirty="0" smtClean="0"/>
          </a:p>
          <a:p>
            <a:r>
              <a:rPr lang="en-US" sz="1200" dirty="0" smtClean="0"/>
              <a:t>Marta Gut</a:t>
            </a:r>
          </a:p>
          <a:p>
            <a:r>
              <a:rPr lang="en-US" sz="1200" dirty="0" err="1" smtClean="0"/>
              <a:t>Sergi</a:t>
            </a:r>
            <a:r>
              <a:rPr lang="en-US" sz="1200" dirty="0" smtClean="0"/>
              <a:t> </a:t>
            </a:r>
            <a:r>
              <a:rPr lang="en-US" sz="1200" dirty="0" err="1" smtClean="0"/>
              <a:t>Bertran</a:t>
            </a:r>
            <a:r>
              <a:rPr lang="en-US" sz="1200" dirty="0" smtClean="0"/>
              <a:t> </a:t>
            </a:r>
            <a:r>
              <a:rPr lang="en-US" sz="1200" dirty="0" err="1" smtClean="0"/>
              <a:t>Agullo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b="1" dirty="0" smtClean="0"/>
              <a:t>ICMB (Kiel)</a:t>
            </a:r>
            <a:endParaRPr lang="en-US" sz="1200" dirty="0" smtClean="0"/>
          </a:p>
          <a:p>
            <a:r>
              <a:rPr lang="en-US" sz="1200" dirty="0" smtClean="0"/>
              <a:t>Stefan Schreiber</a:t>
            </a:r>
          </a:p>
          <a:p>
            <a:r>
              <a:rPr lang="en-US" sz="1200" dirty="0" smtClean="0"/>
              <a:t>Philip </a:t>
            </a:r>
            <a:r>
              <a:rPr lang="en-US" sz="1200" dirty="0" err="1" smtClean="0"/>
              <a:t>Rosenstiel</a:t>
            </a:r>
            <a:endParaRPr lang="en-US" sz="1200" dirty="0" smtClean="0"/>
          </a:p>
          <a:p>
            <a:r>
              <a:rPr lang="en-US" sz="1200" dirty="0" smtClean="0"/>
              <a:t>Matthias </a:t>
            </a:r>
            <a:r>
              <a:rPr lang="en-US" sz="1200" dirty="0" err="1" smtClean="0"/>
              <a:t>Barann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b="1" dirty="0" smtClean="0"/>
              <a:t>MPIMG (Berlin)</a:t>
            </a:r>
            <a:endParaRPr lang="en-US" sz="1200" dirty="0" smtClean="0"/>
          </a:p>
          <a:p>
            <a:r>
              <a:rPr lang="en-US" sz="1200" dirty="0" smtClean="0"/>
              <a:t>Hans </a:t>
            </a:r>
            <a:r>
              <a:rPr lang="en-US" sz="1200" dirty="0" err="1" smtClean="0"/>
              <a:t>Lehrach</a:t>
            </a:r>
            <a:endParaRPr lang="en-US" sz="1200" dirty="0" smtClean="0"/>
          </a:p>
          <a:p>
            <a:r>
              <a:rPr lang="en-US" sz="1200" dirty="0" smtClean="0"/>
              <a:t>Ralf </a:t>
            </a:r>
            <a:r>
              <a:rPr lang="en-US" sz="1200" dirty="0" err="1" smtClean="0"/>
              <a:t>Sudbrak</a:t>
            </a:r>
            <a:endParaRPr lang="en-US" sz="1200" dirty="0" smtClean="0"/>
          </a:p>
          <a:p>
            <a:r>
              <a:rPr lang="en-US" sz="1200" dirty="0" smtClean="0"/>
              <a:t>Marc Sultan</a:t>
            </a:r>
          </a:p>
          <a:p>
            <a:r>
              <a:rPr lang="en-US" sz="1200" dirty="0" err="1" smtClean="0"/>
              <a:t>Vyacheslav</a:t>
            </a:r>
            <a:r>
              <a:rPr lang="en-US" sz="1200" dirty="0" smtClean="0"/>
              <a:t> </a:t>
            </a:r>
            <a:r>
              <a:rPr lang="en-US" sz="1200" dirty="0" err="1" smtClean="0"/>
              <a:t>Amstislavskiy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b="1" dirty="0" smtClean="0"/>
              <a:t>LUMC (Leiden)</a:t>
            </a:r>
            <a:endParaRPr lang="en-US" sz="1200" dirty="0" smtClean="0"/>
          </a:p>
          <a:p>
            <a:r>
              <a:rPr lang="en-US" sz="1200" dirty="0" err="1" smtClean="0"/>
              <a:t>Gert</a:t>
            </a:r>
            <a:r>
              <a:rPr lang="en-US" sz="1200" dirty="0" smtClean="0"/>
              <a:t>-Jan van </a:t>
            </a:r>
            <a:r>
              <a:rPr lang="en-US" sz="1200" dirty="0" err="1" smtClean="0"/>
              <a:t>Ommen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Peter ‘</a:t>
            </a:r>
            <a:r>
              <a:rPr lang="en-US" sz="1200" dirty="0" err="1" smtClean="0"/>
              <a:t>t</a:t>
            </a:r>
            <a:r>
              <a:rPr lang="en-US" sz="1200" dirty="0" smtClean="0"/>
              <a:t> </a:t>
            </a:r>
            <a:r>
              <a:rPr lang="en-US" sz="1200" dirty="0" err="1" smtClean="0"/>
              <a:t>Hoen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Irina </a:t>
            </a:r>
            <a:r>
              <a:rPr lang="en-US" sz="1200" dirty="0" err="1" smtClean="0"/>
              <a:t>Pulyakhina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b="1" dirty="0" smtClean="0"/>
              <a:t>UU (Uppsala)</a:t>
            </a:r>
            <a:endParaRPr lang="en-US" sz="1200" dirty="0" smtClean="0"/>
          </a:p>
          <a:p>
            <a:r>
              <a:rPr lang="en-US" sz="1200" dirty="0" smtClean="0"/>
              <a:t>Ann-Christine </a:t>
            </a:r>
            <a:r>
              <a:rPr lang="en-US" sz="1200" dirty="0" err="1" smtClean="0"/>
              <a:t>Syvänen</a:t>
            </a:r>
            <a:endParaRPr lang="en-US" sz="1200" dirty="0" smtClean="0"/>
          </a:p>
          <a:p>
            <a:r>
              <a:rPr lang="en-US" sz="1200" dirty="0" err="1" smtClean="0"/>
              <a:t>Olof</a:t>
            </a:r>
            <a:r>
              <a:rPr lang="en-US" sz="1200" dirty="0" smtClean="0"/>
              <a:t> </a:t>
            </a:r>
            <a:r>
              <a:rPr lang="en-US" sz="1200" dirty="0" err="1" smtClean="0"/>
              <a:t>Karlberg</a:t>
            </a:r>
            <a:endParaRPr lang="en-US" sz="1200" dirty="0" smtClean="0"/>
          </a:p>
          <a:p>
            <a:r>
              <a:rPr lang="en-US" sz="1200" dirty="0" smtClean="0"/>
              <a:t>Jonas </a:t>
            </a:r>
            <a:r>
              <a:rPr lang="en-US" sz="1200" dirty="0" err="1" smtClean="0"/>
              <a:t>Almlöf</a:t>
            </a:r>
            <a:endParaRPr lang="en-US" sz="1200" dirty="0" smtClean="0"/>
          </a:p>
          <a:p>
            <a:r>
              <a:rPr lang="en-US" sz="1200" dirty="0" smtClean="0"/>
              <a:t>Mathias </a:t>
            </a:r>
            <a:r>
              <a:rPr lang="en-US" sz="1200" dirty="0" err="1" smtClean="0"/>
              <a:t>Brännvall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b="1" dirty="0" smtClean="0"/>
              <a:t>HMGU (Munich)</a:t>
            </a:r>
            <a:endParaRPr lang="en-US" sz="1200" dirty="0" smtClean="0"/>
          </a:p>
          <a:p>
            <a:r>
              <a:rPr lang="en-US" sz="1200" dirty="0" smtClean="0"/>
              <a:t>Thomas </a:t>
            </a:r>
            <a:r>
              <a:rPr lang="en-US" sz="1200" dirty="0" err="1" smtClean="0"/>
              <a:t>Meitinger</a:t>
            </a:r>
            <a:endParaRPr lang="en-US" sz="1200" dirty="0" smtClean="0"/>
          </a:p>
          <a:p>
            <a:r>
              <a:rPr lang="en-US" sz="1200" dirty="0" smtClean="0"/>
              <a:t>Tim Strom</a:t>
            </a:r>
          </a:p>
          <a:p>
            <a:r>
              <a:rPr lang="en-US" sz="1200" dirty="0" smtClean="0"/>
              <a:t>Thomas Wieland</a:t>
            </a:r>
          </a:p>
          <a:p>
            <a:r>
              <a:rPr lang="en-US" sz="1200" dirty="0" smtClean="0"/>
              <a:t>Thomas </a:t>
            </a:r>
            <a:r>
              <a:rPr lang="en-US" sz="1200" dirty="0" err="1" smtClean="0"/>
              <a:t>Schwarzmayr</a:t>
            </a:r>
            <a:endParaRPr lang="en-US" sz="1200" dirty="0" smtClean="0"/>
          </a:p>
          <a:p>
            <a:r>
              <a:rPr lang="en-US" sz="1200" b="1" dirty="0" smtClean="0"/>
              <a:t>EBI</a:t>
            </a:r>
            <a:endParaRPr lang="en-US" sz="1200" dirty="0" smtClean="0"/>
          </a:p>
          <a:p>
            <a:r>
              <a:rPr lang="en-US" sz="1200" dirty="0" err="1" smtClean="0"/>
              <a:t>Alvis</a:t>
            </a:r>
            <a:r>
              <a:rPr lang="en-US" sz="1200" dirty="0" smtClean="0"/>
              <a:t> </a:t>
            </a:r>
            <a:r>
              <a:rPr lang="en-US" sz="1200" dirty="0" err="1" smtClean="0"/>
              <a:t>Brazma</a:t>
            </a:r>
            <a:endParaRPr lang="en-US" sz="1200" dirty="0" smtClean="0"/>
          </a:p>
          <a:p>
            <a:r>
              <a:rPr lang="en-US" sz="1200" dirty="0" err="1" smtClean="0"/>
              <a:t>Natalja</a:t>
            </a:r>
            <a:r>
              <a:rPr lang="en-US" sz="1200" dirty="0" smtClean="0"/>
              <a:t> </a:t>
            </a:r>
            <a:r>
              <a:rPr lang="en-US" sz="1200" dirty="0" err="1" smtClean="0"/>
              <a:t>Kurbatova</a:t>
            </a:r>
            <a:endParaRPr lang="en-US" sz="1200" dirty="0" smtClean="0"/>
          </a:p>
          <a:p>
            <a:endParaRPr lang="en-US" sz="1200" b="1" dirty="0" smtClean="0"/>
          </a:p>
          <a:p>
            <a:endParaRPr lang="en-US" sz="1200" b="1" dirty="0" smtClean="0"/>
          </a:p>
          <a:p>
            <a:endParaRPr lang="en-US" sz="1200" b="1" dirty="0" smtClean="0"/>
          </a:p>
          <a:p>
            <a:endParaRPr lang="en-US" sz="1200" b="1" dirty="0" smtClean="0"/>
          </a:p>
          <a:p>
            <a:r>
              <a:rPr lang="en-US" sz="1200" b="1" dirty="0" smtClean="0"/>
              <a:t>Oxford University</a:t>
            </a:r>
          </a:p>
          <a:p>
            <a:r>
              <a:rPr lang="en-US" sz="1200" dirty="0" smtClean="0"/>
              <a:t>Manuel Rivas</a:t>
            </a:r>
            <a:r>
              <a:rPr lang="en-US" sz="1200" b="1" dirty="0" smtClean="0"/>
              <a:t>  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Massachusetts General Hospital</a:t>
            </a:r>
          </a:p>
          <a:p>
            <a:r>
              <a:rPr lang="en-US" sz="1200" dirty="0" smtClean="0"/>
              <a:t>Daniel McArthur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ECACC</a:t>
            </a:r>
            <a:endParaRPr lang="en-US" sz="1200" dirty="0" smtClean="0"/>
          </a:p>
          <a:p>
            <a:r>
              <a:rPr lang="en-US" sz="1200" dirty="0" smtClean="0"/>
              <a:t>Bryan Bolton </a:t>
            </a:r>
          </a:p>
          <a:p>
            <a:r>
              <a:rPr lang="en-US" sz="1200" dirty="0" smtClean="0"/>
              <a:t>Karen Ball</a:t>
            </a:r>
          </a:p>
          <a:p>
            <a:r>
              <a:rPr lang="en-US" sz="1200" dirty="0" smtClean="0"/>
              <a:t>Edward Burnett</a:t>
            </a:r>
          </a:p>
          <a:p>
            <a:r>
              <a:rPr lang="en-US" sz="1200" dirty="0" smtClean="0"/>
              <a:t>Jim Cooper</a:t>
            </a:r>
          </a:p>
          <a:p>
            <a:endParaRPr lang="en-US" sz="1200" dirty="0" smtClean="0"/>
          </a:p>
          <a:p>
            <a:r>
              <a:rPr lang="en-US" sz="1200" dirty="0" smtClean="0"/>
              <a:t> </a:t>
            </a:r>
          </a:p>
          <a:p>
            <a:r>
              <a:rPr lang="en-US" sz="1200" b="1" dirty="0" smtClean="0">
                <a:solidFill>
                  <a:srgbClr val="A11818"/>
                </a:solidFill>
              </a:rPr>
              <a:t>Who is missing??</a:t>
            </a:r>
            <a:endParaRPr lang="en-US" sz="1200" b="1" dirty="0">
              <a:solidFill>
                <a:srgbClr val="A1181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unPopGenTemplate1">
  <a:themeElements>
    <a:clrScheme name="Custom 1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A11818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FunPopGenTemplate1.potx</Template>
  <TotalTime>28812</TotalTime>
  <Words>1024</Words>
  <Application>Microsoft Macintosh PowerPoint</Application>
  <PresentationFormat>On-screen Show (4:3)</PresentationFormat>
  <Paragraphs>179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FunPopGenTemplate1</vt:lpstr>
      <vt:lpstr>Geuvadis WP4: RNAseq  Analysis plans and practicalities</vt:lpstr>
      <vt:lpstr>The next months of analysis</vt:lpstr>
      <vt:lpstr>Biology of Genomes poster @ CSHL</vt:lpstr>
      <vt:lpstr>Analysis breakdown</vt:lpstr>
      <vt:lpstr>Communication and data sharing</vt:lpstr>
      <vt:lpstr>Next analysis group meeting in June/July  Barcelona</vt:lpstr>
      <vt:lpstr>Action items</vt:lpstr>
      <vt:lpstr>The consortium</vt:lpstr>
    </vt:vector>
  </TitlesOfParts>
  <Manager/>
  <Company>CMU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Geuvadis RNA sequencing  Aims and analyses</dc:title>
  <dc:subject/>
  <dc:creator>Tuuli Lappalainen</dc:creator>
  <cp:keywords/>
  <dc:description/>
  <cp:lastModifiedBy>Tuuli Lappalainen</cp:lastModifiedBy>
  <cp:revision>62</cp:revision>
  <dcterms:created xsi:type="dcterms:W3CDTF">2012-04-18T11:59:52Z</dcterms:created>
  <dcterms:modified xsi:type="dcterms:W3CDTF">2012-04-18T12:00:41Z</dcterms:modified>
  <cp:category/>
</cp:coreProperties>
</file>